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256" r:id="rId2"/>
    <p:sldId id="319" r:id="rId3"/>
    <p:sldId id="291" r:id="rId4"/>
    <p:sldId id="343" r:id="rId5"/>
    <p:sldId id="344" r:id="rId6"/>
    <p:sldId id="320" r:id="rId7"/>
    <p:sldId id="261" r:id="rId8"/>
    <p:sldId id="345" r:id="rId9"/>
    <p:sldId id="346" r:id="rId10"/>
    <p:sldId id="310" r:id="rId11"/>
    <p:sldId id="323" r:id="rId12"/>
    <p:sldId id="342" r:id="rId13"/>
    <p:sldId id="311" r:id="rId14"/>
    <p:sldId id="348" r:id="rId15"/>
    <p:sldId id="318" r:id="rId16"/>
    <p:sldId id="313" r:id="rId17"/>
    <p:sldId id="316" r:id="rId18"/>
    <p:sldId id="314" r:id="rId19"/>
    <p:sldId id="312" r:id="rId20"/>
    <p:sldId id="260" r:id="rId21"/>
    <p:sldId id="349" r:id="rId22"/>
    <p:sldId id="350" r:id="rId23"/>
    <p:sldId id="351" r:id="rId24"/>
    <p:sldId id="3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78"/>
    <p:restoredTop sz="70441"/>
  </p:normalViewPr>
  <p:slideViewPr>
    <p:cSldViewPr snapToGrid="0" snapToObjects="1">
      <p:cViewPr varScale="1">
        <p:scale>
          <a:sx n="78" d="100"/>
          <a:sy n="78" d="100"/>
        </p:scale>
        <p:origin x="1328"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summary statistics is nice, but need to also visualize distributions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87997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8321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7/16/19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r-bloggers.com/deming-and-passing-bablok-regression-in-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A taste of </a:t>
            </a:r>
            <a:r>
              <a:rPr lang="en-US" sz="5400" dirty="0" err="1">
                <a:solidFill>
                  <a:schemeClr val="tx1"/>
                </a:solidFill>
              </a:rPr>
              <a:t>ggplot</a:t>
            </a:r>
            <a:endParaRPr lang="en-US" dirty="0">
              <a:solidFill>
                <a:schemeClr val="tx1"/>
              </a:solidFill>
            </a:endParaRPr>
          </a:p>
        </p:txBody>
      </p:sp>
    </p:spTree>
    <p:extLst>
      <p:ext uri="{BB962C8B-B14F-4D97-AF65-F5344CB8AC3E}">
        <p14:creationId xmlns:p14="http://schemas.microsoft.com/office/powerpoint/2010/main" val="250002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92500" lnSpcReduction="20000"/>
          </a:bodyPr>
          <a:lstStyle/>
          <a:p>
            <a:r>
              <a:rPr lang="en-US" dirty="0"/>
              <a:t>Another aesthetic mapping is "fill" - this can add a color to fill in the histogram based on another variable. Revise the plot we created by changing the fill of the histogram based on the department of the order.</a:t>
            </a:r>
          </a:p>
        </p:txBody>
      </p:sp>
    </p:spTree>
    <p:extLst>
      <p:ext uri="{BB962C8B-B14F-4D97-AF65-F5344CB8AC3E}">
        <p14:creationId xmlns:p14="http://schemas.microsoft.com/office/powerpoint/2010/main" val="303339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F08F-89A8-4675-9D56-96D8851B535C}"/>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64984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9B376-36C0-4BE8-B2F6-CA9B785C5415}"/>
              </a:ext>
            </a:extLst>
          </p:cNvPr>
          <p:cNvSpPr>
            <a:spLocks noGrp="1"/>
          </p:cNvSpPr>
          <p:nvPr>
            <p:ph type="title"/>
          </p:nvPr>
        </p:nvSpPr>
        <p:spPr>
          <a:xfrm>
            <a:off x="1024128" y="585216"/>
            <a:ext cx="9720072" cy="1499616"/>
          </a:xfrm>
        </p:spPr>
        <p:txBody>
          <a:bodyPr/>
          <a:lstStyle/>
          <a:p>
            <a:r>
              <a:rPr lang="en-US" dirty="0"/>
              <a:t>Linear models</a:t>
            </a:r>
          </a:p>
        </p:txBody>
      </p:sp>
      <p:grpSp>
        <p:nvGrpSpPr>
          <p:cNvPr id="5" name="Group 4">
            <a:extLst>
              <a:ext uri="{FF2B5EF4-FFF2-40B4-BE49-F238E27FC236}">
                <a16:creationId xmlns:a16="http://schemas.microsoft.com/office/drawing/2014/main" id="{39467AB3-3FA1-40D7-A0BA-0CBF1C149C39}"/>
              </a:ext>
            </a:extLst>
          </p:cNvPr>
          <p:cNvGrpSpPr/>
          <p:nvPr/>
        </p:nvGrpSpPr>
        <p:grpSpPr>
          <a:xfrm>
            <a:off x="1876525" y="2102004"/>
            <a:ext cx="8067573" cy="1185519"/>
            <a:chOff x="1216768" y="560135"/>
            <a:chExt cx="10292060" cy="4901564"/>
          </a:xfrm>
        </p:grpSpPr>
        <p:sp>
          <p:nvSpPr>
            <p:cNvPr id="6" name="Google Shape;225;p25">
              <a:extLst>
                <a:ext uri="{FF2B5EF4-FFF2-40B4-BE49-F238E27FC236}">
                  <a16:creationId xmlns:a16="http://schemas.microsoft.com/office/drawing/2014/main" id="{72050FBB-45F9-4052-89A3-6290A1BEBF3D}"/>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C8AD2C68-99BE-457A-BA2C-EA3388071051}"/>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A998DF21-64E4-451F-8956-ADB193AC0810}"/>
              </a:ext>
            </a:extLst>
          </p:cNvPr>
          <p:cNvSpPr txBox="1"/>
          <p:nvPr/>
        </p:nvSpPr>
        <p:spPr>
          <a:xfrm>
            <a:off x="1999618" y="2144350"/>
            <a:ext cx="7944481" cy="1015663"/>
          </a:xfrm>
          <a:prstGeom prst="rect">
            <a:avLst/>
          </a:prstGeom>
          <a:noFill/>
        </p:spPr>
        <p:txBody>
          <a:bodyPr wrap="square" rtlCol="0">
            <a:spAutoFit/>
          </a:bodyPr>
          <a:lstStyle/>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lm</a:t>
            </a:r>
            <a:r>
              <a:rPr lang="en-US" sz="2000" dirty="0">
                <a:latin typeface="Consolas" charset="0"/>
                <a:ea typeface="Consolas" charset="0"/>
                <a:cs typeface="Consolas" charset="0"/>
              </a:rPr>
              <a:t>(formula =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data_set</a:t>
            </a:r>
            <a:r>
              <a:rPr lang="en-US" sz="2000" dirty="0">
                <a:latin typeface="Consolas" charset="0"/>
                <a:ea typeface="Consolas" charset="0"/>
                <a:cs typeface="Consolas" charset="0"/>
              </a:rPr>
              <a:t>)</a:t>
            </a:r>
          </a:p>
          <a:p>
            <a:r>
              <a:rPr lang="en-US" sz="2000" dirty="0">
                <a:latin typeface="Consolas" charset="0"/>
                <a:ea typeface="Consolas" charset="0"/>
                <a:cs typeface="Consolas" charset="0"/>
                <a:sym typeface="Courier New"/>
              </a:rPr>
              <a:t>summary(model)</a:t>
            </a:r>
          </a:p>
          <a:p>
            <a:r>
              <a:rPr lang="en-US" sz="2000" dirty="0" err="1">
                <a:latin typeface="Consolas" charset="0"/>
                <a:ea typeface="Consolas" charset="0"/>
                <a:cs typeface="Consolas" charset="0"/>
                <a:sym typeface="Courier New"/>
              </a:rPr>
              <a:t>coef</a:t>
            </a:r>
            <a:r>
              <a:rPr lang="en-US" sz="2000" dirty="0">
                <a:latin typeface="Consolas" charset="0"/>
                <a:ea typeface="Consolas" charset="0"/>
                <a:cs typeface="Consolas" charset="0"/>
                <a:sym typeface="Courier New"/>
              </a:rPr>
              <a:t>(model)</a:t>
            </a:r>
          </a:p>
        </p:txBody>
      </p:sp>
      <p:pic>
        <p:nvPicPr>
          <p:cNvPr id="11" name="Picture 10">
            <a:extLst>
              <a:ext uri="{FF2B5EF4-FFF2-40B4-BE49-F238E27FC236}">
                <a16:creationId xmlns:a16="http://schemas.microsoft.com/office/drawing/2014/main" id="{C45F50A1-8AA2-40D2-8896-95C4D28792A6}"/>
              </a:ext>
            </a:extLst>
          </p:cNvPr>
          <p:cNvPicPr>
            <a:picLocks noChangeAspect="1"/>
          </p:cNvPicPr>
          <p:nvPr/>
        </p:nvPicPr>
        <p:blipFill>
          <a:blip r:embed="rId2"/>
          <a:stretch>
            <a:fillRect/>
          </a:stretch>
        </p:blipFill>
        <p:spPr>
          <a:xfrm>
            <a:off x="1000125" y="3429000"/>
            <a:ext cx="10191750" cy="3276600"/>
          </a:xfrm>
          <a:prstGeom prst="rect">
            <a:avLst/>
          </a:prstGeom>
        </p:spPr>
      </p:pic>
    </p:spTree>
    <p:extLst>
      <p:ext uri="{BB962C8B-B14F-4D97-AF65-F5344CB8AC3E}">
        <p14:creationId xmlns:p14="http://schemas.microsoft.com/office/powerpoint/2010/main" val="25384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491D-ED13-4653-A7DC-4CC4C60F9BFB}"/>
              </a:ext>
            </a:extLst>
          </p:cNvPr>
          <p:cNvSpPr>
            <a:spLocks noGrp="1"/>
          </p:cNvSpPr>
          <p:nvPr>
            <p:ph type="title"/>
          </p:nvPr>
        </p:nvSpPr>
        <p:spPr/>
        <p:txBody>
          <a:bodyPr/>
          <a:lstStyle/>
          <a:p>
            <a:r>
              <a:rPr lang="en-US" dirty="0"/>
              <a:t>Method comparison regression package for more advanced regression options</a:t>
            </a:r>
          </a:p>
        </p:txBody>
      </p:sp>
      <p:sp>
        <p:nvSpPr>
          <p:cNvPr id="4" name="TextBox 3">
            <a:extLst>
              <a:ext uri="{FF2B5EF4-FFF2-40B4-BE49-F238E27FC236}">
                <a16:creationId xmlns:a16="http://schemas.microsoft.com/office/drawing/2014/main" id="{A42945F0-D656-48D1-8D8F-96854D6CA59E}"/>
              </a:ext>
            </a:extLst>
          </p:cNvPr>
          <p:cNvSpPr txBox="1"/>
          <p:nvPr/>
        </p:nvSpPr>
        <p:spPr>
          <a:xfrm>
            <a:off x="4902200" y="6489700"/>
            <a:ext cx="7289800" cy="369332"/>
          </a:xfrm>
          <a:prstGeom prst="rect">
            <a:avLst/>
          </a:prstGeom>
          <a:noFill/>
        </p:spPr>
        <p:txBody>
          <a:bodyPr wrap="square" rtlCol="0">
            <a:spAutoFit/>
          </a:bodyPr>
          <a:lstStyle/>
          <a:p>
            <a:pPr algn="r"/>
            <a:r>
              <a:rPr lang="en-US" dirty="0">
                <a:hlinkClick r:id="rId2"/>
              </a:rPr>
              <a:t>https://www.r-bloggers.com/deming-and-passing-bablok-regression-in-r/</a:t>
            </a:r>
            <a:endParaRPr lang="en-US" dirty="0"/>
          </a:p>
        </p:txBody>
      </p:sp>
      <p:grpSp>
        <p:nvGrpSpPr>
          <p:cNvPr id="5" name="Group 4">
            <a:extLst>
              <a:ext uri="{FF2B5EF4-FFF2-40B4-BE49-F238E27FC236}">
                <a16:creationId xmlns:a16="http://schemas.microsoft.com/office/drawing/2014/main" id="{8129A80D-E2A2-42C4-9F67-66D82D5E5C59}"/>
              </a:ext>
            </a:extLst>
          </p:cNvPr>
          <p:cNvGrpSpPr/>
          <p:nvPr/>
        </p:nvGrpSpPr>
        <p:grpSpPr>
          <a:xfrm>
            <a:off x="3670301" y="3082200"/>
            <a:ext cx="8288286" cy="1911196"/>
            <a:chOff x="1216768" y="560135"/>
            <a:chExt cx="10292060" cy="4901564"/>
          </a:xfrm>
        </p:grpSpPr>
        <p:sp>
          <p:nvSpPr>
            <p:cNvPr id="6" name="Google Shape;225;p25">
              <a:extLst>
                <a:ext uri="{FF2B5EF4-FFF2-40B4-BE49-F238E27FC236}">
                  <a16:creationId xmlns:a16="http://schemas.microsoft.com/office/drawing/2014/main" id="{EA392979-8F11-4A1A-A15C-948D7C6F2C62}"/>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57EF13FE-08C5-4801-88A0-94C015469F60}"/>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5E5494A5-9A0B-4E24-84E4-6773EF2D7643}"/>
              </a:ext>
            </a:extLst>
          </p:cNvPr>
          <p:cNvSpPr txBox="1"/>
          <p:nvPr/>
        </p:nvSpPr>
        <p:spPr>
          <a:xfrm>
            <a:off x="3828418" y="3124546"/>
            <a:ext cx="7944481" cy="1631216"/>
          </a:xfrm>
          <a:prstGeom prst="rect">
            <a:avLst/>
          </a:prstGeom>
          <a:noFill/>
        </p:spPr>
        <p:txBody>
          <a:bodyPr wrap="square" rtlCol="0">
            <a:spAutoFit/>
          </a:bodyPr>
          <a:lstStyle/>
          <a:p>
            <a:r>
              <a:rPr lang="en-US" sz="2000" dirty="0" err="1">
                <a:latin typeface="Consolas" charset="0"/>
                <a:ea typeface="Consolas" charset="0"/>
                <a:cs typeface="Consolas" charset="0"/>
              </a:rPr>
              <a:t>install.packages</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library(</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mcreg</a:t>
            </a:r>
            <a:r>
              <a:rPr lang="en-US" sz="2000" dirty="0">
                <a:latin typeface="Consolas" charset="0"/>
                <a:ea typeface="Consolas" charset="0"/>
                <a:cs typeface="Consolas" charset="0"/>
              </a:rPr>
              <a:t>(</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method.reg = “Deming”)</a:t>
            </a:r>
            <a:r>
              <a:rPr lang="en-US" sz="2000" dirty="0"/>
              <a:t> </a:t>
            </a:r>
            <a:r>
              <a:rPr lang="en-US" sz="2000" dirty="0" err="1">
                <a:latin typeface="Consolas" panose="020B0609020204030204" pitchFamily="49" charset="0"/>
              </a:rPr>
              <a:t>printSummary</a:t>
            </a:r>
            <a:r>
              <a:rPr lang="en-US" sz="2000" dirty="0">
                <a:latin typeface="Consolas" panose="020B0609020204030204" pitchFamily="49" charset="0"/>
              </a:rPr>
              <a:t>(model) </a:t>
            </a:r>
          </a:p>
          <a:p>
            <a:r>
              <a:rPr lang="en-US" sz="2000" dirty="0" err="1">
                <a:latin typeface="Consolas" panose="020B0609020204030204" pitchFamily="49" charset="0"/>
              </a:rPr>
              <a:t>getCoefficients</a:t>
            </a:r>
            <a:r>
              <a:rPr lang="en-US" sz="2000" dirty="0">
                <a:latin typeface="Consolas" panose="020B0609020204030204" pitchFamily="49" charset="0"/>
              </a:rPr>
              <a:t>(model)</a:t>
            </a:r>
            <a:endParaRPr lang="en-US" sz="2000" dirty="0">
              <a:latin typeface="Consolas" panose="020B0609020204030204" pitchFamily="49" charset="0"/>
              <a:ea typeface="Consolas" charset="0"/>
              <a:cs typeface="Consolas" charset="0"/>
            </a:endParaRPr>
          </a:p>
        </p:txBody>
      </p:sp>
      <p:pic>
        <p:nvPicPr>
          <p:cNvPr id="1026" name="Picture 2" descr="plot of chunk unnamed-chunk-7">
            <a:extLst>
              <a:ext uri="{FF2B5EF4-FFF2-40B4-BE49-F238E27FC236}">
                <a16:creationId xmlns:a16="http://schemas.microsoft.com/office/drawing/2014/main" id="{DC34F628-D024-4DB5-8615-C6D1A6186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4" y="2358779"/>
            <a:ext cx="3549017" cy="354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15359</TotalTime>
  <Words>1202</Words>
  <Application>Microsoft Macintosh PowerPoint</Application>
  <PresentationFormat>Widescreen</PresentationFormat>
  <Paragraphs>152</Paragraphs>
  <Slides>24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Your Turn 1</vt:lpstr>
      <vt:lpstr>Explore packages for more advanced stats</vt:lpstr>
      <vt:lpstr>Your Turn 2</vt:lpstr>
      <vt:lpstr>Compare sample distributions</vt:lpstr>
      <vt:lpstr>A taste of ggplot</vt:lpstr>
      <vt:lpstr>To make any kind of graph:</vt:lpstr>
      <vt:lpstr>Visualize the distribution of order counts</vt:lpstr>
      <vt:lpstr>Your Turn 3</vt:lpstr>
      <vt:lpstr>Compare two sets of count data</vt:lpstr>
      <vt:lpstr>Describe the central tendency of the order count</vt:lpstr>
      <vt:lpstr>What test can compare count distributions?</vt:lpstr>
      <vt:lpstr>PowerPoint Presentation</vt:lpstr>
      <vt:lpstr>Compare order count distributions between 2 departments</vt:lpstr>
      <vt:lpstr>Your Turn 4</vt:lpstr>
      <vt:lpstr>What Else?</vt:lpstr>
      <vt:lpstr>Linear models</vt:lpstr>
      <vt:lpstr>Method comparison regression package for more advanced regression options</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598</cp:revision>
  <cp:lastPrinted>2019-05-05T17:37:15Z</cp:lastPrinted>
  <dcterms:created xsi:type="dcterms:W3CDTF">2018-02-01T22:00:01Z</dcterms:created>
  <dcterms:modified xsi:type="dcterms:W3CDTF">2019-07-17T06:17:27Z</dcterms:modified>
</cp:coreProperties>
</file>